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26"/>
    <a:srgbClr val="FFC026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-330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6D68B611-0921-4A10-B6DA-40B0E87FEB5A}" type="datetimeFigureOut">
              <a:rPr lang="en-GB" smtClean="0"/>
              <a:t>13/09/2019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5C074E91-A509-4352-BBC3-AF7A732EC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91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63925FAA-FCDF-46EB-BBBD-A950B8C9701E}" type="datetimeFigureOut">
              <a:rPr lang="en-GB" smtClean="0"/>
              <a:t>13/09/2019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79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3A45BB6D-057C-4ACB-9360-11DB9CD58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804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  <a:prstGeom prst="rect">
            <a:avLst/>
          </a:prstGeom>
        </p:spPr>
        <p:txBody>
          <a:bodyPr lIns="65306" tIns="32653" rIns="65306" bIns="32653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65306" tIns="32653" rIns="65306" bIns="3265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fld id="{C6B6258C-E54A-4BBD-8723-EB5E3BD13BBE}" type="datetimeFigureOut">
              <a:rPr lang="en-GB" smtClean="0"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fld id="{F10C09FB-0A47-4617-A677-01D0E2C08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77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0" y="6354000"/>
            <a:ext cx="12202584" cy="36000"/>
          </a:xfrm>
          <a:prstGeom prst="rect">
            <a:avLst/>
          </a:prstGeom>
          <a:solidFill>
            <a:srgbClr val="E6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 sz="1800">
              <a:ea typeface="MS PGothic" pitchFamily="34" charset="-128"/>
            </a:endParaRPr>
          </a:p>
        </p:txBody>
      </p:sp>
      <p:sp>
        <p:nvSpPr>
          <p:cNvPr id="11" name="Textfeld 1"/>
          <p:cNvSpPr txBox="1">
            <a:spLocks noChangeArrowheads="1"/>
          </p:cNvSpPr>
          <p:nvPr userDrawn="1"/>
        </p:nvSpPr>
        <p:spPr bwMode="auto">
          <a:xfrm>
            <a:off x="10951634" y="6490801"/>
            <a:ext cx="819151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fld id="{E7907432-7EB7-41CA-B98B-5FE08078A06E}" type="slidenum">
              <a:rPr lang="de-DE" sz="1200">
                <a:latin typeface="Arial" pitchFamily="34" charset="0"/>
                <a:ea typeface="MS PGothic" pitchFamily="34" charset="-128"/>
                <a:cs typeface="Arial" pitchFamily="34" charset="0"/>
              </a:rPr>
              <a:pPr>
                <a:defRPr/>
              </a:pPr>
              <a:t>‹#›</a:t>
            </a:fld>
            <a:endParaRPr lang="de-DE" sz="12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2" name="Textfeld 1"/>
          <p:cNvSpPr txBox="1">
            <a:spLocks noChangeArrowheads="1"/>
          </p:cNvSpPr>
          <p:nvPr userDrawn="1"/>
        </p:nvSpPr>
        <p:spPr bwMode="auto">
          <a:xfrm>
            <a:off x="5311941" y="6490801"/>
            <a:ext cx="157447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fld id="{71E1A9BC-4970-481E-A131-3E8E126429D1}" type="datetime4">
              <a:rPr lang="de-CH" sz="1200">
                <a:latin typeface="Arial" pitchFamily="34" charset="0"/>
                <a:ea typeface="MS PGothic" pitchFamily="34" charset="-128"/>
                <a:cs typeface="Arial" pitchFamily="34" charset="0"/>
              </a:rPr>
              <a:pPr algn="ctr">
                <a:defRPr/>
              </a:pPr>
              <a:t>13. September 2019</a:t>
            </a:fld>
            <a:endParaRPr lang="de-CH" sz="12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3" name="Textfeld 12"/>
          <p:cNvSpPr txBox="1">
            <a:spLocks noChangeArrowheads="1"/>
          </p:cNvSpPr>
          <p:nvPr userDrawn="1"/>
        </p:nvSpPr>
        <p:spPr bwMode="auto">
          <a:xfrm>
            <a:off x="540000" y="6490801"/>
            <a:ext cx="1631951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latin typeface="Arial" pitchFamily="34" charset="0"/>
                <a:ea typeface="MS PGothic" pitchFamily="34" charset="-128"/>
                <a:cs typeface="Arial" pitchFamily="34" charset="0"/>
              </a:rPr>
              <a:t>© procure.ch</a:t>
            </a:r>
          </a:p>
        </p:txBody>
      </p:sp>
    </p:spTree>
    <p:extLst>
      <p:ext uri="{BB962C8B-B14F-4D97-AF65-F5344CB8AC3E}">
        <p14:creationId xmlns:p14="http://schemas.microsoft.com/office/powerpoint/2010/main" val="414911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>
            <a:extLst>
              <a:ext uri="{FF2B5EF4-FFF2-40B4-BE49-F238E27FC236}">
                <a16:creationId xmlns="" xmlns:a16="http://schemas.microsoft.com/office/drawing/2014/main" id="{94FC0F65-54FE-438D-8EE4-00920B5770A6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-1597923" y="3299862"/>
            <a:ext cx="5162631" cy="720000"/>
          </a:xfrm>
          <a:prstGeom prst="chevron">
            <a:avLst>
              <a:gd name="adj" fmla="val 47254"/>
            </a:avLst>
          </a:prstGeom>
          <a:gradFill flip="none" rotWithShape="0"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Prozessorientierte Beschaffungsmarktforschung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4ADF99CB-83CE-4C43-A2F1-06DF0F3B7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729" y="1971488"/>
            <a:ext cx="1836000" cy="1612078"/>
          </a:xfrm>
          <a:prstGeom prst="chevron">
            <a:avLst>
              <a:gd name="adj" fmla="val 21257"/>
            </a:avLst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36000" rIns="0" rtlCol="0" anchor="ctr"/>
          <a:lstStyle/>
          <a:p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Informations-</a:t>
            </a:r>
          </a:p>
          <a:p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bedarfsanalyse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="" xmlns:a16="http://schemas.microsoft.com/office/drawing/2014/main" id="{DBA2CEE3-6088-4C5E-ACE3-110E779B3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729" y="3757370"/>
            <a:ext cx="1800000" cy="719137"/>
          </a:xfrm>
          <a:prstGeom prst="chevron">
            <a:avLst>
              <a:gd name="adj" fmla="val 47254"/>
            </a:avLst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36000" rIns="0" rtlCol="0" anchor="ctr"/>
          <a:lstStyle/>
          <a:p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Informations-</a:t>
            </a:r>
          </a:p>
          <a:p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quellenwahl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7">
            <a:extLst>
              <a:ext uri="{FF2B5EF4-FFF2-40B4-BE49-F238E27FC236}">
                <a16:creationId xmlns="" xmlns:a16="http://schemas.microsoft.com/office/drawing/2014/main" id="{10B08A85-34BD-4DCB-AA69-F8554D7C3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729" y="4650311"/>
            <a:ext cx="1800000" cy="719137"/>
          </a:xfrm>
          <a:prstGeom prst="chevron">
            <a:avLst>
              <a:gd name="adj" fmla="val 47254"/>
            </a:avLst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36000" rIns="0" rtlCol="0" anchor="ctr"/>
          <a:lstStyle/>
          <a:p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Informations-</a:t>
            </a:r>
          </a:p>
          <a:p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gewinnung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8">
            <a:extLst>
              <a:ext uri="{FF2B5EF4-FFF2-40B4-BE49-F238E27FC236}">
                <a16:creationId xmlns="" xmlns:a16="http://schemas.microsoft.com/office/drawing/2014/main" id="{85B18117-E40E-4F0A-9D28-CFABF551E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165" y="5522041"/>
            <a:ext cx="1800000" cy="719137"/>
          </a:xfrm>
          <a:prstGeom prst="chevron">
            <a:avLst>
              <a:gd name="adj" fmla="val 47254"/>
            </a:avLst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36000" rIns="0" rtlCol="0" anchor="ctr"/>
          <a:lstStyle/>
          <a:p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Informations-</a:t>
            </a:r>
          </a:p>
          <a:p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aufbereitung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11">
            <a:extLst>
              <a:ext uri="{FF2B5EF4-FFF2-40B4-BE49-F238E27FC236}">
                <a16:creationId xmlns="" xmlns:a16="http://schemas.microsoft.com/office/drawing/2014/main" id="{FC4BF249-81E3-4950-9435-9BB37C934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729" y="1078547"/>
            <a:ext cx="1800000" cy="719137"/>
          </a:xfrm>
          <a:prstGeom prst="chevron">
            <a:avLst>
              <a:gd name="adj" fmla="val 47254"/>
            </a:avLst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36000" rIns="0" rtlCol="0" anchor="ctr"/>
          <a:lstStyle/>
          <a:p>
            <a:pPr defTabSz="1079500"/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Beschaffungsobjekt</a:t>
            </a:r>
          </a:p>
          <a:p>
            <a:pPr defTabSz="1079500"/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Methodenauswahl</a:t>
            </a:r>
          </a:p>
        </p:txBody>
      </p:sp>
      <p:sp>
        <p:nvSpPr>
          <p:cNvPr id="10" name="Titel 1">
            <a:extLst>
              <a:ext uri="{FF2B5EF4-FFF2-40B4-BE49-F238E27FC236}">
                <a16:creationId xmlns="" xmlns:a16="http://schemas.microsoft.com/office/drawing/2014/main" id="{77618F60-F4B6-4CDB-8191-606F6FAA3E26}"/>
              </a:ext>
            </a:extLst>
          </p:cNvPr>
          <p:cNvSpPr txBox="1">
            <a:spLocks/>
          </p:cNvSpPr>
          <p:nvPr/>
        </p:nvSpPr>
        <p:spPr bwMode="auto">
          <a:xfrm>
            <a:off x="540000" y="449264"/>
            <a:ext cx="10452544" cy="54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800" dirty="0">
                <a:latin typeface="Arial" pitchFamily="34" charset="0"/>
                <a:cs typeface="Arial" pitchFamily="34" charset="0"/>
              </a:rPr>
              <a:t>4.5 BMF als ganzheitlichen Prozess in Projekten anwenden</a:t>
            </a:r>
          </a:p>
        </p:txBody>
      </p:sp>
      <p:sp>
        <p:nvSpPr>
          <p:cNvPr id="12" name="Rectangle 2" descr="008">
            <a:extLst>
              <a:ext uri="{FF2B5EF4-FFF2-40B4-BE49-F238E27FC236}">
                <a16:creationId xmlns="" xmlns:a16="http://schemas.microsoft.com/office/drawing/2014/main" id="{AF50F88C-CB37-4F04-BDCB-D15F86D43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4633" y="1078546"/>
            <a:ext cx="8279999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de-CH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Beschaffungsobjektauswahl</a:t>
            </a:r>
            <a:r>
              <a:rPr lang="de-CH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(Quantitative Kriterien &amp; Qualitative Kriterien oder Kombinationsverfahren)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="" xmlns:a16="http://schemas.microsoft.com/office/drawing/2014/main" id="{EF69C9FE-0E4E-46B8-A4AD-28F4CCE60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4633" y="1473684"/>
            <a:ext cx="2520000" cy="324000"/>
          </a:xfrm>
          <a:prstGeom prst="rect">
            <a:avLst/>
          </a:prstGeom>
          <a:gradFill>
            <a:gsLst>
              <a:gs pos="0">
                <a:srgbClr val="FF8F26"/>
              </a:gs>
              <a:gs pos="5200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Kontinuität (Arten)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Zeitbezogen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9">
            <a:extLst>
              <a:ext uri="{FF2B5EF4-FFF2-40B4-BE49-F238E27FC236}">
                <a16:creationId xmlns="" xmlns:a16="http://schemas.microsoft.com/office/drawing/2014/main" id="{C4587120-F45E-4C7A-91EB-59455E9EA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480" y="1473684"/>
            <a:ext cx="2808314" cy="324000"/>
          </a:xfrm>
          <a:prstGeom prst="rect">
            <a:avLst/>
          </a:prstGeom>
          <a:gradFill>
            <a:gsLst>
              <a:gs pos="0">
                <a:srgbClr val="FF8F26"/>
              </a:gs>
              <a:gs pos="5200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Marktanalyse (Fallweise)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Querschnitt</a:t>
            </a:r>
          </a:p>
        </p:txBody>
      </p:sp>
      <p:sp>
        <p:nvSpPr>
          <p:cNvPr id="15" name="Rectangle 19">
            <a:extLst>
              <a:ext uri="{FF2B5EF4-FFF2-40B4-BE49-F238E27FC236}">
                <a16:creationId xmlns="" xmlns:a16="http://schemas.microsoft.com/office/drawing/2014/main" id="{9F05837A-3C7F-413C-8B9C-FCCEDEDAB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315" y="1473684"/>
            <a:ext cx="2808314" cy="324000"/>
          </a:xfrm>
          <a:prstGeom prst="rect">
            <a:avLst/>
          </a:prstGeom>
          <a:gradFill>
            <a:gsLst>
              <a:gs pos="0">
                <a:srgbClr val="FF8F26"/>
              </a:gs>
              <a:gs pos="5200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Marktbeobachtung (Kontinuierlich)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Längsschnitt</a:t>
            </a:r>
          </a:p>
        </p:txBody>
      </p:sp>
      <p:sp>
        <p:nvSpPr>
          <p:cNvPr id="17" name="Rectangle 19">
            <a:extLst>
              <a:ext uri="{FF2B5EF4-FFF2-40B4-BE49-F238E27FC236}">
                <a16:creationId xmlns="" xmlns:a16="http://schemas.microsoft.com/office/drawing/2014/main" id="{73414AD4-3B3C-4DC5-897A-C57EF3763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4633" y="1971488"/>
            <a:ext cx="2520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Quellenbezug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Informationsmaterial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9">
            <a:extLst>
              <a:ext uri="{FF2B5EF4-FFF2-40B4-BE49-F238E27FC236}">
                <a16:creationId xmlns="" xmlns:a16="http://schemas.microsoft.com/office/drawing/2014/main" id="{880BE9CD-BA8B-48B7-B5CF-D3B9ABDFD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480" y="1971488"/>
            <a:ext cx="2808314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Primärforschung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Field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(eigens erhoben)</a:t>
            </a:r>
          </a:p>
        </p:txBody>
      </p:sp>
      <p:sp>
        <p:nvSpPr>
          <p:cNvPr id="19" name="Rectangle 19">
            <a:extLst>
              <a:ext uri="{FF2B5EF4-FFF2-40B4-BE49-F238E27FC236}">
                <a16:creationId xmlns="" xmlns:a16="http://schemas.microsoft.com/office/drawing/2014/main" id="{46B7D2FC-C416-4609-8206-5596B8DA6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315" y="1971488"/>
            <a:ext cx="2808314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Sekundärforschung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Desk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(vorhanden)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440A0373-B187-4F10-A987-F3EBF9B82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522" y="2384920"/>
            <a:ext cx="2520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Erhebungsansatz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Verfahren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19">
            <a:extLst>
              <a:ext uri="{FF2B5EF4-FFF2-40B4-BE49-F238E27FC236}">
                <a16:creationId xmlns="" xmlns:a16="http://schemas.microsoft.com/office/drawing/2014/main" id="{B8993D1C-EEA4-4C47-991A-8D57E1FD9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369" y="2384920"/>
            <a:ext cx="1872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Deskriptiv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Befragung</a:t>
            </a:r>
          </a:p>
        </p:txBody>
      </p:sp>
      <p:sp>
        <p:nvSpPr>
          <p:cNvPr id="22" name="Rectangle 19">
            <a:extLst>
              <a:ext uri="{FF2B5EF4-FFF2-40B4-BE49-F238E27FC236}">
                <a16:creationId xmlns="" xmlns:a16="http://schemas.microsoft.com/office/drawing/2014/main" id="{CCBAD8F3-9EC6-4E7D-B22B-52046DD2A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9444" y="2384920"/>
            <a:ext cx="1872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Explorativ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Beobachtung</a:t>
            </a:r>
          </a:p>
        </p:txBody>
      </p:sp>
      <p:sp>
        <p:nvSpPr>
          <p:cNvPr id="23" name="Rectangle 19">
            <a:extLst>
              <a:ext uri="{FF2B5EF4-FFF2-40B4-BE49-F238E27FC236}">
                <a16:creationId xmlns="" xmlns:a16="http://schemas.microsoft.com/office/drawing/2014/main" id="{1D1381C2-FBC2-4702-9987-B673A5D30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1518" y="2384920"/>
            <a:ext cx="1872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Kausal</a:t>
            </a:r>
          </a:p>
          <a:p>
            <a:pPr marL="80963"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Experiment</a:t>
            </a:r>
          </a:p>
        </p:txBody>
      </p:sp>
      <p:sp>
        <p:nvSpPr>
          <p:cNvPr id="26" name="Rectangle 19">
            <a:extLst>
              <a:ext uri="{FF2B5EF4-FFF2-40B4-BE49-F238E27FC236}">
                <a16:creationId xmlns="" xmlns:a16="http://schemas.microsoft.com/office/drawing/2014/main" id="{75F566E4-0624-44DB-B69E-2E1327576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168" y="2854117"/>
            <a:ext cx="720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algn="ctr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</a:p>
        </p:txBody>
      </p:sp>
      <p:sp>
        <p:nvSpPr>
          <p:cNvPr id="27" name="Rectangle 19">
            <a:extLst>
              <a:ext uri="{FF2B5EF4-FFF2-40B4-BE49-F238E27FC236}">
                <a16:creationId xmlns="" xmlns:a16="http://schemas.microsoft.com/office/drawing/2014/main" id="{9ACA5266-58AB-45A9-A458-0BDFF4DF4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0376" y="2855610"/>
            <a:ext cx="720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algn="ctr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</a:p>
        </p:txBody>
      </p:sp>
      <p:sp>
        <p:nvSpPr>
          <p:cNvPr id="28" name="Rectangle 19">
            <a:extLst>
              <a:ext uri="{FF2B5EF4-FFF2-40B4-BE49-F238E27FC236}">
                <a16:creationId xmlns="" xmlns:a16="http://schemas.microsoft.com/office/drawing/2014/main" id="{16ADC1D4-FD22-4726-9E09-0169F0CF9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010" y="2862873"/>
            <a:ext cx="720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algn="ctr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</a:p>
        </p:txBody>
      </p:sp>
      <p:sp>
        <p:nvSpPr>
          <p:cNvPr id="29" name="Rectangle 19">
            <a:extLst>
              <a:ext uri="{FF2B5EF4-FFF2-40B4-BE49-F238E27FC236}">
                <a16:creationId xmlns="" xmlns:a16="http://schemas.microsoft.com/office/drawing/2014/main" id="{7EC09C2B-7013-435C-A3AE-88E090DE0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040" y="2862873"/>
            <a:ext cx="720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algn="ctr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OI</a:t>
            </a:r>
          </a:p>
        </p:txBody>
      </p:sp>
      <p:sp>
        <p:nvSpPr>
          <p:cNvPr id="30" name="Rectangle 19">
            <a:extLst>
              <a:ext uri="{FF2B5EF4-FFF2-40B4-BE49-F238E27FC236}">
                <a16:creationId xmlns="" xmlns:a16="http://schemas.microsoft.com/office/drawing/2014/main" id="{6FC12BD4-8E50-493D-B8C9-037146768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381" y="2862873"/>
            <a:ext cx="720000" cy="32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/>
          <a:lstStyle/>
          <a:p>
            <a:pPr marL="80963" indent="4763" algn="ctr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</a:p>
        </p:txBody>
      </p:sp>
      <p:sp>
        <p:nvSpPr>
          <p:cNvPr id="31" name="Pfeil: nach rechts 30">
            <a:extLst>
              <a:ext uri="{FF2B5EF4-FFF2-40B4-BE49-F238E27FC236}">
                <a16:creationId xmlns="" xmlns:a16="http://schemas.microsoft.com/office/drawing/2014/main" id="{A68A0FDE-62D1-4A16-A08C-B418E587DFEF}"/>
              </a:ext>
            </a:extLst>
          </p:cNvPr>
          <p:cNvSpPr/>
          <p:nvPr/>
        </p:nvSpPr>
        <p:spPr>
          <a:xfrm>
            <a:off x="4408015" y="2862873"/>
            <a:ext cx="720000" cy="324000"/>
          </a:xfrm>
          <a:prstGeom prst="rightArrow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36000" rIns="0" rtlCol="0" anchor="ctr"/>
          <a:lstStyle/>
          <a:p>
            <a:pPr defTabSz="1079500"/>
            <a:endParaRPr lang="en-GB" sz="11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="" xmlns:a16="http://schemas.microsoft.com/office/drawing/2014/main" id="{94500F21-283D-439C-92CB-BFF02DB84A6F}"/>
              </a:ext>
            </a:extLst>
          </p:cNvPr>
          <p:cNvSpPr txBox="1"/>
          <p:nvPr/>
        </p:nvSpPr>
        <p:spPr>
          <a:xfrm>
            <a:off x="6121905" y="28222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/>
              <a:t>=</a:t>
            </a:r>
            <a:endParaRPr lang="en-GB" b="1" dirty="0"/>
          </a:p>
        </p:txBody>
      </p:sp>
      <p:sp>
        <p:nvSpPr>
          <p:cNvPr id="33" name="Textfeld 32">
            <a:extLst>
              <a:ext uri="{FF2B5EF4-FFF2-40B4-BE49-F238E27FC236}">
                <a16:creationId xmlns="" xmlns:a16="http://schemas.microsoft.com/office/drawing/2014/main" id="{5575D6BE-6634-4EEF-A919-9F2D7AEDF148}"/>
              </a:ext>
            </a:extLst>
          </p:cNvPr>
          <p:cNvSpPr txBox="1"/>
          <p:nvPr/>
        </p:nvSpPr>
        <p:spPr>
          <a:xfrm>
            <a:off x="7248128" y="284020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/>
              <a:t>+</a:t>
            </a:r>
            <a:endParaRPr lang="en-GB" b="1" dirty="0"/>
          </a:p>
        </p:txBody>
      </p:sp>
      <p:sp>
        <p:nvSpPr>
          <p:cNvPr id="34" name="Textfeld 33">
            <a:extLst>
              <a:ext uri="{FF2B5EF4-FFF2-40B4-BE49-F238E27FC236}">
                <a16:creationId xmlns="" xmlns:a16="http://schemas.microsoft.com/office/drawing/2014/main" id="{8B1DFD72-5091-4B46-9F8E-40F5172F46FD}"/>
              </a:ext>
            </a:extLst>
          </p:cNvPr>
          <p:cNvSpPr txBox="1"/>
          <p:nvPr/>
        </p:nvSpPr>
        <p:spPr>
          <a:xfrm>
            <a:off x="8400256" y="28457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/>
              <a:t>+</a:t>
            </a:r>
            <a:endParaRPr lang="en-GB" b="1" dirty="0"/>
          </a:p>
        </p:txBody>
      </p:sp>
      <p:sp>
        <p:nvSpPr>
          <p:cNvPr id="35" name="Textfeld 34">
            <a:extLst>
              <a:ext uri="{FF2B5EF4-FFF2-40B4-BE49-F238E27FC236}">
                <a16:creationId xmlns="" xmlns:a16="http://schemas.microsoft.com/office/drawing/2014/main" id="{B08F9A1A-BDA2-494C-90D8-A60971DB9217}"/>
              </a:ext>
            </a:extLst>
          </p:cNvPr>
          <p:cNvSpPr txBox="1"/>
          <p:nvPr/>
        </p:nvSpPr>
        <p:spPr>
          <a:xfrm>
            <a:off x="10110624" y="2848770"/>
            <a:ext cx="10871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100" i="1" dirty="0"/>
              <a:t>IS ist immer &lt; SI</a:t>
            </a:r>
            <a:endParaRPr lang="en-GB" sz="1100" i="1" dirty="0"/>
          </a:p>
        </p:txBody>
      </p:sp>
      <p:sp>
        <p:nvSpPr>
          <p:cNvPr id="36" name="Rectangle 6" descr="finding_nemo_012">
            <a:extLst>
              <a:ext uri="{FF2B5EF4-FFF2-40B4-BE49-F238E27FC236}">
                <a16:creationId xmlns="" xmlns:a16="http://schemas.microsoft.com/office/drawing/2014/main" id="{8DC4409C-D5B8-4204-BC93-914D07728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381" y="3259134"/>
            <a:ext cx="1440000" cy="32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de-CH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Aktualität</a:t>
            </a:r>
          </a:p>
        </p:txBody>
      </p:sp>
      <p:sp>
        <p:nvSpPr>
          <p:cNvPr id="37" name="Rectangle 6" descr="finding_nemo_012">
            <a:extLst>
              <a:ext uri="{FF2B5EF4-FFF2-40B4-BE49-F238E27FC236}">
                <a16:creationId xmlns="" xmlns:a16="http://schemas.microsoft.com/office/drawing/2014/main" id="{2117EC4A-1F22-469C-A76D-BB74A06A8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7913" y="3259789"/>
            <a:ext cx="1440000" cy="32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de-CH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</a:t>
            </a:r>
          </a:p>
        </p:txBody>
      </p:sp>
      <p:sp>
        <p:nvSpPr>
          <p:cNvPr id="38" name="Rectangle 6" descr="finding_nemo_012">
            <a:extLst>
              <a:ext uri="{FF2B5EF4-FFF2-40B4-BE49-F238E27FC236}">
                <a16:creationId xmlns="" xmlns:a16="http://schemas.microsoft.com/office/drawing/2014/main" id="{CAA4A112-5D9A-4D62-AB45-766E80C53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265" y="3259134"/>
            <a:ext cx="1440000" cy="32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de-CH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Kosten</a:t>
            </a:r>
          </a:p>
        </p:txBody>
      </p:sp>
      <p:sp>
        <p:nvSpPr>
          <p:cNvPr id="39" name="Rectangle 6" descr="finding_nemo_012">
            <a:extLst>
              <a:ext uri="{FF2B5EF4-FFF2-40B4-BE49-F238E27FC236}">
                <a16:creationId xmlns="" xmlns:a16="http://schemas.microsoft.com/office/drawing/2014/main" id="{07043E1F-237E-4454-9C32-A77DB1A65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4297" y="3259789"/>
            <a:ext cx="1440000" cy="32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de-CH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Quantität</a:t>
            </a:r>
          </a:p>
        </p:txBody>
      </p:sp>
      <p:sp>
        <p:nvSpPr>
          <p:cNvPr id="40" name="Rectangle 6" descr="finding_nemo_012">
            <a:extLst>
              <a:ext uri="{FF2B5EF4-FFF2-40B4-BE49-F238E27FC236}">
                <a16:creationId xmlns="" xmlns:a16="http://schemas.microsoft.com/office/drawing/2014/main" id="{11EF31FD-C8B3-4762-8549-BDC2AC9A6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3350" y="3260700"/>
            <a:ext cx="1440000" cy="32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de-CH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Glaubwürdigkeit</a:t>
            </a:r>
          </a:p>
        </p:txBody>
      </p:sp>
      <p:sp>
        <p:nvSpPr>
          <p:cNvPr id="49" name="Rectangle 19">
            <a:extLst>
              <a:ext uri="{FF2B5EF4-FFF2-40B4-BE49-F238E27FC236}">
                <a16:creationId xmlns="" xmlns:a16="http://schemas.microsoft.com/office/drawing/2014/main" id="{32C6E4B7-FDB8-4E94-A3A0-96FEB2A74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411" y="5522040"/>
            <a:ext cx="8278577" cy="719137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 anchorCtr="0"/>
          <a:lstStyle/>
          <a:p>
            <a:pPr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Für die BMF nimmt die Verarbeitung und vor allem Speicherung wie Distribution einen zentralen Teil in Anspruch da diese Daten </a:t>
            </a: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entscheidungsvorbereitend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sind. 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19">
            <a:extLst>
              <a:ext uri="{FF2B5EF4-FFF2-40B4-BE49-F238E27FC236}">
                <a16:creationId xmlns="" xmlns:a16="http://schemas.microsoft.com/office/drawing/2014/main" id="{31EB7504-A9B1-4F39-B0FA-C41511285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411" y="3758400"/>
            <a:ext cx="8278577" cy="719137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ctr" anchorCtr="0"/>
          <a:lstStyle/>
          <a:p>
            <a:pPr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Wesentliche Phase innerhalb des Informationsprozesses ist die </a:t>
            </a:r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Verknüpfung der Informationsbedarfe mit den zur Verfügung stehenden Quellen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! Ausgangspunkt ist das Beschaffungsobjekt – die Informationsquellen werden als Informationsressourcen zur Deckung des Informationsbedarfs genutzt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CH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setzen also hier ein Verfahren ein bei welchem wir die Quellen bewerten und auch auswählen</a:t>
            </a:r>
            <a:r>
              <a:rPr lang="de-CH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CH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19">
            <a:extLst>
              <a:ext uri="{FF2B5EF4-FFF2-40B4-BE49-F238E27FC236}">
                <a16:creationId xmlns="" xmlns:a16="http://schemas.microsoft.com/office/drawing/2014/main" id="{42D64B36-DD14-4F3A-B5D0-0D8B5A15A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410" y="4650311"/>
            <a:ext cx="8278577" cy="719137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8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40005" dist="22860" dir="5400000" algn="ctr" rotWithShape="0">
              <a:schemeClr val="accent6">
                <a:lumMod val="60000"/>
                <a:lumOff val="40000"/>
                <a:alpha val="35000"/>
              </a:scheme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46800" rIns="90000" bIns="46800" anchor="t"/>
          <a:lstStyle/>
          <a:p>
            <a:pPr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Nach Festlegung der Informationsquellen kann die Informationsbeschaffung starten, dies durch dieselben Quellen welche zuvor bestimmt wurden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 defTabSz="76200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Es stehen Primär –oder Sekundäre Quellen zur Verfügung mittels Eigen –oder Fremdsuche mit internen oder externen Quellen.</a:t>
            </a:r>
          </a:p>
        </p:txBody>
      </p:sp>
    </p:spTree>
    <p:extLst>
      <p:ext uri="{BB962C8B-B14F-4D97-AF65-F5344CB8AC3E}">
        <p14:creationId xmlns:p14="http://schemas.microsoft.com/office/powerpoint/2010/main" val="2737698127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2_procure.ch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2_procure.ch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administrator</dc:creator>
  <cp:lastModifiedBy>Binz Thomas</cp:lastModifiedBy>
  <cp:revision>796</cp:revision>
  <cp:lastPrinted>2019-09-13T12:46:45Z</cp:lastPrinted>
  <dcterms:created xsi:type="dcterms:W3CDTF">2012-06-22T07:56:15Z</dcterms:created>
  <dcterms:modified xsi:type="dcterms:W3CDTF">2019-09-13T12:49:13Z</dcterms:modified>
</cp:coreProperties>
</file>